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6" r:id="rId1"/>
  </p:sldMasterIdLst>
  <p:sldIdLst>
    <p:sldId id="256" r:id="rId2"/>
    <p:sldId id="257" r:id="rId3"/>
    <p:sldId id="258" r:id="rId4"/>
    <p:sldId id="264" r:id="rId5"/>
    <p:sldId id="259" r:id="rId6"/>
    <p:sldId id="274" r:id="rId7"/>
    <p:sldId id="265" r:id="rId8"/>
    <p:sldId id="266" r:id="rId9"/>
    <p:sldId id="267" r:id="rId10"/>
    <p:sldId id="268" r:id="rId11"/>
    <p:sldId id="260" r:id="rId12"/>
    <p:sldId id="263" r:id="rId13"/>
    <p:sldId id="269" r:id="rId14"/>
    <p:sldId id="270" r:id="rId15"/>
    <p:sldId id="271" r:id="rId16"/>
    <p:sldId id="272" r:id="rId17"/>
    <p:sldId id="273" r:id="rId18"/>
    <p:sldId id="261" r:id="rId19"/>
    <p:sldId id="279" r:id="rId20"/>
    <p:sldId id="275" r:id="rId21"/>
    <p:sldId id="276" r:id="rId22"/>
    <p:sldId id="277" r:id="rId23"/>
    <p:sldId id="262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0F48DA3C-3756-4262-BC08-EEFEB5A1DE50}">
          <p14:sldIdLst>
            <p14:sldId id="256"/>
            <p14:sldId id="257"/>
            <p14:sldId id="258"/>
            <p14:sldId id="264"/>
            <p14:sldId id="259"/>
            <p14:sldId id="274"/>
            <p14:sldId id="265"/>
            <p14:sldId id="266"/>
            <p14:sldId id="267"/>
            <p14:sldId id="268"/>
            <p14:sldId id="260"/>
            <p14:sldId id="263"/>
            <p14:sldId id="269"/>
            <p14:sldId id="270"/>
            <p14:sldId id="271"/>
            <p14:sldId id="272"/>
            <p14:sldId id="273"/>
            <p14:sldId id="261"/>
            <p14:sldId id="279"/>
            <p14:sldId id="275"/>
            <p14:sldId id="276"/>
            <p14:sldId id="277"/>
            <p14:sldId id="262"/>
            <p14:sldId id="278"/>
            <p14:sldId id="28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67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2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70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1629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523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9607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39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43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57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1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7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2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59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02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44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733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726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79B17F-10FC-4009-8669-EDEE87954B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Aplicación híbrida para gestión de objetivos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D6AEC8-9EE3-4819-95F1-A12A8C0385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Autofit/>
          </a:bodyPr>
          <a:lstStyle/>
          <a:p>
            <a:r>
              <a:rPr lang="es-ES" sz="2000" b="0" i="0" u="none" strike="noStrike" baseline="0" dirty="0">
                <a:solidFill>
                  <a:schemeClr val="tx2"/>
                </a:solidFill>
              </a:rPr>
              <a:t>Bea Couchoud Ruiz</a:t>
            </a:r>
          </a:p>
          <a:p>
            <a:r>
              <a:rPr lang="es-ES" sz="2000" b="0" i="0" u="none" strike="noStrike" baseline="0" dirty="0">
                <a:solidFill>
                  <a:schemeClr val="tx2"/>
                </a:solidFill>
              </a:rPr>
              <a:t> IES Abastos Curso 2020-2021 Grupo 7U </a:t>
            </a:r>
          </a:p>
          <a:p>
            <a:r>
              <a:rPr lang="es-ES" sz="2000" b="0" i="0" u="none" strike="noStrike" baseline="0" dirty="0">
                <a:solidFill>
                  <a:schemeClr val="tx2"/>
                </a:solidFill>
              </a:rPr>
              <a:t>Valencia, 9 de junio de 2021 </a:t>
            </a:r>
          </a:p>
          <a:p>
            <a:r>
              <a:rPr lang="es-ES" sz="2000" b="0" i="0" u="none" strike="noStrike" baseline="0" dirty="0">
                <a:solidFill>
                  <a:schemeClr val="tx2"/>
                </a:solidFill>
              </a:rPr>
              <a:t>Tutor individual: Eduardo González Sanz </a:t>
            </a:r>
            <a:endParaRPr lang="es-E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909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A4655-D15F-408C-BD2A-623FABD86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Guía de estilos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AB56BCE-F393-4960-8026-16A0F5A26EA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419" y="1729676"/>
            <a:ext cx="2359091" cy="16244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4FE3490-9872-4B0F-BFA6-C02C9B7663C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08" r="39415"/>
          <a:stretch/>
        </p:blipFill>
        <p:spPr bwMode="auto">
          <a:xfrm>
            <a:off x="677334" y="1730881"/>
            <a:ext cx="982980" cy="734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3E8684D-E8FA-43A5-BDDC-132BF7CB416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5" r="59289"/>
          <a:stretch/>
        </p:blipFill>
        <p:spPr bwMode="auto">
          <a:xfrm>
            <a:off x="2324523" y="1729676"/>
            <a:ext cx="982980" cy="734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AE9B8D2-2517-44F5-893C-6DF254149D0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22" r="20022"/>
          <a:stretch/>
        </p:blipFill>
        <p:spPr bwMode="auto">
          <a:xfrm>
            <a:off x="3988480" y="1729676"/>
            <a:ext cx="987188" cy="734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6EC3CFC-2D0B-4900-ABB9-FD67813C5B4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362"/>
          <a:stretch/>
        </p:blipFill>
        <p:spPr bwMode="auto">
          <a:xfrm>
            <a:off x="5656645" y="1729676"/>
            <a:ext cx="982980" cy="734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54B918C-0E6B-4B84-AA8D-E37AAAC26BE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76" r="467"/>
          <a:stretch/>
        </p:blipFill>
        <p:spPr bwMode="auto">
          <a:xfrm>
            <a:off x="7320602" y="1729676"/>
            <a:ext cx="1005840" cy="7340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84C8253-CDB5-4F79-BE30-AB9B4F28EC7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80" y="4033520"/>
            <a:ext cx="5544830" cy="25501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8585536-E5B7-4B46-BC72-1FEBE679018A}"/>
              </a:ext>
            </a:extLst>
          </p:cNvPr>
          <p:cNvPicPr/>
          <p:nvPr/>
        </p:nvPicPr>
        <p:blipFill>
          <a:blip r:embed="rId5"/>
          <a:srcRect/>
          <a:stretch/>
        </p:blipFill>
        <p:spPr>
          <a:xfrm>
            <a:off x="677334" y="3044191"/>
            <a:ext cx="4908588" cy="3539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8231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4CC3D-D88E-433F-8AD0-4803ED175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Desarrollo del </a:t>
            </a:r>
            <a:r>
              <a:rPr lang="es-ES" dirty="0" err="1"/>
              <a:t>Frontend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51EF6F-7CCB-43E3-88BC-69E3A84E9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Angular e </a:t>
            </a:r>
            <a:r>
              <a:rPr lang="es-ES" dirty="0" err="1"/>
              <a:t>Ionic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286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Angular: Arquitectura del Framework | by Tatiana Molina | Angular Chile |  Medium">
            <a:extLst>
              <a:ext uri="{FF2B5EF4-FFF2-40B4-BE49-F238E27FC236}">
                <a16:creationId xmlns:a16="http://schemas.microsoft.com/office/drawing/2014/main" id="{AC60A979-31E9-4AB3-841F-45F4FDC0499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360" y="3103880"/>
            <a:ext cx="6561680" cy="37541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93363ED-0C9B-494C-92AA-069A4770E2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4" b="7708"/>
          <a:stretch/>
        </p:blipFill>
        <p:spPr>
          <a:xfrm>
            <a:off x="82961" y="141890"/>
            <a:ext cx="7404960" cy="4235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2858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AD811-D811-4836-B609-074FF141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574" y="0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/>
              <a:t>Componentes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FF6AD3-BB51-4D0F-A632-1F6A968D1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0102" y="612989"/>
            <a:ext cx="4513541" cy="6245011"/>
          </a:xfrm>
        </p:spPr>
        <p:txBody>
          <a:bodyPr>
            <a:normAutofit fontScale="92500" lnSpcReduction="20000"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Cada componente contiene una combinación de </a:t>
            </a:r>
            <a:r>
              <a:rPr lang="es-ES" sz="24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un archivo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.</a:t>
            </a:r>
            <a:r>
              <a:rPr lang="es-ES" sz="2400" b="0" i="0" u="none" strike="noStrike" baseline="0" dirty="0" err="1">
                <a:solidFill>
                  <a:schemeClr val="accent3"/>
                </a:solidFill>
                <a:latin typeface="Arial" panose="020B0604020202020204" pitchFamily="34" charset="0"/>
              </a:rPr>
              <a:t>html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con un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.</a:t>
            </a:r>
            <a:r>
              <a:rPr lang="es-ES" sz="2400" b="0" i="0" u="none" strike="noStrike" baseline="0" dirty="0" err="1">
                <a:solidFill>
                  <a:schemeClr val="accent3"/>
                </a:solidFill>
                <a:latin typeface="Arial" panose="020B0604020202020204" pitchFamily="34" charset="0"/>
              </a:rPr>
              <a:t>ts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y algunas veces un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.</a:t>
            </a:r>
            <a:r>
              <a:rPr lang="es-ES" sz="2400" b="0" i="0" u="none" strike="noStrike" baseline="0" dirty="0" err="1">
                <a:solidFill>
                  <a:schemeClr val="accent3"/>
                </a:solidFill>
                <a:latin typeface="Arial" panose="020B0604020202020204" pitchFamily="34" charset="0"/>
              </a:rPr>
              <a:t>css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 </a:t>
            </a:r>
            <a:r>
              <a:rPr lang="es-ES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2400" dirty="0">
                <a:solidFill>
                  <a:srgbClr val="000000"/>
                </a:solidFill>
                <a:latin typeface="Arial" panose="020B0604020202020204" pitchFamily="34" charset="0"/>
              </a:rPr>
              <a:t>Un componente es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un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elemento con características propias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tanto de comportamiento como de apariencia que se puede mostrar.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El </a:t>
            </a:r>
            <a:r>
              <a:rPr lang="es-ES" sz="2400" i="0" u="none" strike="noStrike" baseline="0" dirty="0" err="1">
                <a:solidFill>
                  <a:schemeClr val="accent3"/>
                </a:solidFill>
                <a:latin typeface="Arial" panose="020B0604020202020204" pitchFamily="34" charset="0"/>
              </a:rPr>
              <a:t>template</a:t>
            </a:r>
            <a:r>
              <a:rPr lang="es-ES" sz="24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es el encargado de definir la vista del componente. 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dirty="0">
                <a:solidFill>
                  <a:srgbClr val="000000"/>
                </a:solidFill>
                <a:latin typeface="Arial" panose="020B0604020202020204" pitchFamily="34" charset="0"/>
              </a:rPr>
              <a:t>Los a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rchivos son más cortos y sencillos de leer,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permite mantener y escalar el código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de manera más sencilla. </a:t>
            </a:r>
          </a:p>
          <a:p>
            <a:endParaRPr lang="es-E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EDA492-43D4-469A-BEAC-93B0A61B9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574" y="1405469"/>
            <a:ext cx="3854528" cy="2584449"/>
          </a:xfrm>
        </p:spPr>
        <p:txBody>
          <a:bodyPr>
            <a:normAutofit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Un componente controla un espacio de la pantalla, que se denomina vista. </a:t>
            </a:r>
            <a:endParaRPr lang="es-ES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C8B5C18-AB10-4D99-AFE4-A8BB50F7A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74" y="2697693"/>
            <a:ext cx="2012065" cy="385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33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83A7B-D719-4207-B4E0-0B81E9E9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/>
              <a:t>Servicios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315FA7-6A9A-4AF4-856A-24DDD5584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141" y="257462"/>
            <a:ext cx="4454659" cy="6343076"/>
          </a:xfrm>
        </p:spPr>
        <p:txBody>
          <a:bodyPr>
            <a:normAutofit fontScale="92500" lnSpcReduction="10000"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Son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consumidos por los componentes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que delegan en ellos la responsabilidad de acceder a la información y la realización de operaciones con los datos. </a:t>
            </a:r>
          </a:p>
          <a:p>
            <a:pPr marL="0" indent="0">
              <a:buNone/>
            </a:pPr>
            <a:endParaRPr lang="es-E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La mayoría de métodos incluidos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retornan un objeto </a:t>
            </a:r>
            <a:r>
              <a:rPr lang="es-ES" sz="2400" dirty="0">
                <a:solidFill>
                  <a:schemeClr val="accent3"/>
                </a:solidFill>
                <a:latin typeface="Arial" panose="020B0604020202020204" pitchFamily="34" charset="0"/>
              </a:rPr>
              <a:t>O</a:t>
            </a:r>
            <a:r>
              <a:rPr lang="es-ES" sz="240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bservable</a:t>
            </a:r>
            <a:r>
              <a:rPr lang="es-ES" sz="24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s-E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Mediante el Observable es posible suscribirse a eventos que nos permiten hacer cosas cuando cambia lo que se esté observando, es una de las mejores formas de optimizar una aplicación, ya que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aumenta su rendimiento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  </a:t>
            </a:r>
            <a:endParaRPr lang="es-ES" sz="24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C9F64ED-45F1-4413-BD9D-726648C85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278466"/>
            <a:ext cx="3854528" cy="2584449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rgbClr val="000000"/>
                </a:solidFill>
                <a:latin typeface="Arial" panose="020B0604020202020204" pitchFamily="34" charset="0"/>
              </a:rPr>
              <a:t>U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n servicio es un </a:t>
            </a:r>
            <a:r>
              <a:rPr lang="es-ES" sz="24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proveedor de datos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que mantiene la lógica de acceso a los mismos y la operativa relacionada con la capa de negocio. 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228D9EC-A6BC-4002-9581-5245D8E9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4136814"/>
            <a:ext cx="3627644" cy="1575221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60E255C-4DEE-4411-BAF5-B2CE2E36D5F0}"/>
              </a:ext>
            </a:extLst>
          </p:cNvPr>
          <p:cNvSpPr txBox="1"/>
          <p:nvPr/>
        </p:nvSpPr>
        <p:spPr>
          <a:xfrm flipH="1">
            <a:off x="563893" y="5823374"/>
            <a:ext cx="3854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/>
                </a:solidFill>
              </a:rPr>
              <a:t>Llamada a un método de un servicio desde un componente</a:t>
            </a:r>
          </a:p>
        </p:txBody>
      </p:sp>
    </p:spTree>
    <p:extLst>
      <p:ext uri="{BB962C8B-B14F-4D97-AF65-F5344CB8AC3E}">
        <p14:creationId xmlns:p14="http://schemas.microsoft.com/office/powerpoint/2010/main" val="1973744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5DB74F-B0F3-463F-8AC5-94FD074D3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82010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 err="1"/>
              <a:t>Guards</a:t>
            </a:r>
            <a:endParaRPr lang="es-ES" sz="2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D203BC-8597-4B59-8C2B-AAA097346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6089076"/>
          </a:xfrm>
        </p:spPr>
        <p:txBody>
          <a:bodyPr>
            <a:normAutofit lnSpcReduction="10000"/>
          </a:bodyPr>
          <a:lstStyle/>
          <a:p>
            <a:r>
              <a:rPr lang="es-ES" sz="22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Se ejecutan de manera intermedia antes de determinadas acciones</a:t>
            </a:r>
            <a:r>
              <a:rPr lang="es-ES" sz="2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en función de si devuelven true o false se carga una ruta u otra.</a:t>
            </a:r>
          </a:p>
          <a:p>
            <a:r>
              <a:rPr lang="es-ES" sz="2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Una de las ventajas de utilizarlos, es que al no cargar la ruta </a:t>
            </a:r>
            <a:r>
              <a:rPr lang="es-ES" sz="22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evitamos que los usuarios vean una interfaz a la que no tienen acceso</a:t>
            </a:r>
            <a:r>
              <a:rPr lang="es-ES" sz="2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s-ES" sz="2200" dirty="0">
                <a:solidFill>
                  <a:srgbClr val="000000"/>
                </a:solidFill>
                <a:latin typeface="Arial" panose="020B0604020202020204" pitchFamily="34" charset="0"/>
              </a:rPr>
              <a:t>Estos </a:t>
            </a:r>
            <a:r>
              <a:rPr lang="es-ES" sz="2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componentes permiten estructurar el código de la aplicación de una manera más organizada y donde la lógica de la ruta está en la ruta en sí y </a:t>
            </a:r>
            <a:r>
              <a:rPr lang="es-ES" sz="2200" b="0" i="0" u="none" strike="noStrike" baseline="0" dirty="0">
                <a:solidFill>
                  <a:schemeClr val="accent3"/>
                </a:solidFill>
                <a:latin typeface="Arial" panose="020B0604020202020204" pitchFamily="34" charset="0"/>
              </a:rPr>
              <a:t>la lógica de permisos y acceso a recursos se encuentra aislada en los </a:t>
            </a:r>
            <a:r>
              <a:rPr lang="es-ES" sz="2200" b="0" i="0" u="none" strike="noStrike" baseline="0" dirty="0" err="1">
                <a:solidFill>
                  <a:schemeClr val="accent3"/>
                </a:solidFill>
                <a:latin typeface="Arial" panose="020B0604020202020204" pitchFamily="34" charset="0"/>
              </a:rPr>
              <a:t>guards</a:t>
            </a:r>
            <a:r>
              <a:rPr lang="es-ES" sz="2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  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ADA1B61-EB75-4CC2-84FA-EBC0E62EC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2233232"/>
            <a:ext cx="3854528" cy="2584449"/>
          </a:xfrm>
        </p:spPr>
        <p:txBody>
          <a:bodyPr>
            <a:normAutofit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Los </a:t>
            </a:r>
            <a:r>
              <a:rPr lang="es-ES" sz="24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Guards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son, de alguna manera, middlewares que se ejecutan antes de cargar una ruta y determinan si se puede cargar dicha ruta o no.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24428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DC35C3-8EBF-483D-AE64-84E3F716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77" y="-245533"/>
            <a:ext cx="3362960" cy="1278466"/>
          </a:xfrm>
        </p:spPr>
        <p:txBody>
          <a:bodyPr>
            <a:normAutofit/>
          </a:bodyPr>
          <a:lstStyle/>
          <a:p>
            <a:r>
              <a:rPr lang="es-ES" sz="2800" dirty="0"/>
              <a:t>Páginas y enrutamiento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02403DFD-7435-4089-A9F8-B7553A505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lum bright="20000" contrast="40000"/>
          </a:blip>
          <a:stretch>
            <a:fillRect/>
          </a:stretch>
        </p:blipFill>
        <p:spPr>
          <a:xfrm>
            <a:off x="2768957" y="91441"/>
            <a:ext cx="6469815" cy="5547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44BE01-E4B7-4080-8C94-6595BE367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278" y="941494"/>
            <a:ext cx="2733046" cy="3121479"/>
          </a:xfrm>
        </p:spPr>
        <p:txBody>
          <a:bodyPr>
            <a:noAutofit/>
          </a:bodyPr>
          <a:lstStyle/>
          <a:p>
            <a:r>
              <a:rPr lang="es-ES" sz="24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Una de las responsabilidades del </a:t>
            </a:r>
            <a:r>
              <a:rPr lang="es-ES" sz="2400" b="0" i="0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</a:rPr>
              <a:t>front</a:t>
            </a:r>
            <a:r>
              <a:rPr lang="es-ES" sz="24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 es la de procesar las rutas y determinar cuál será la vista que se deba mostrar en cada dirección.</a:t>
            </a:r>
            <a:endParaRPr lang="es-ES" sz="2400" dirty="0">
              <a:solidFill>
                <a:schemeClr val="tx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1A3EC62-787D-4698-BD75-52FF3554DF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20000" contrast="40000"/>
          </a:blip>
          <a:srcRect r="33191" b="12"/>
          <a:stretch/>
        </p:blipFill>
        <p:spPr>
          <a:xfrm>
            <a:off x="9269953" y="91441"/>
            <a:ext cx="2840769" cy="6710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421EC8D-C392-46A8-BC2B-BA09ACCAB6F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20000" contrast="40000"/>
          </a:blip>
          <a:stretch>
            <a:fillRect/>
          </a:stretch>
        </p:blipFill>
        <p:spPr>
          <a:xfrm>
            <a:off x="2768957" y="4475980"/>
            <a:ext cx="8147755" cy="23256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D2374AFF-72FD-45BA-A081-3C5E15209226}"/>
              </a:ext>
            </a:extLst>
          </p:cNvPr>
          <p:cNvSpPr txBox="1">
            <a:spLocks/>
          </p:cNvSpPr>
          <p:nvPr/>
        </p:nvSpPr>
        <p:spPr>
          <a:xfrm>
            <a:off x="81277" y="4561840"/>
            <a:ext cx="2565051" cy="1977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200" dirty="0">
                <a:solidFill>
                  <a:srgbClr val="000000"/>
                </a:solidFill>
                <a:latin typeface="Arial" panose="020B0604020202020204" pitchFamily="34" charset="0"/>
              </a:rPr>
              <a:t>Se aplica </a:t>
            </a:r>
            <a:r>
              <a:rPr lang="es-ES" sz="2200" dirty="0" err="1">
                <a:solidFill>
                  <a:schemeClr val="accent3"/>
                </a:solidFill>
                <a:latin typeface="Arial" panose="020B0604020202020204" pitchFamily="34" charset="0"/>
              </a:rPr>
              <a:t>Lazy</a:t>
            </a:r>
            <a:r>
              <a:rPr lang="es-ES" sz="2200" dirty="0">
                <a:solidFill>
                  <a:schemeClr val="accent3"/>
                </a:solidFill>
                <a:latin typeface="Arial" panose="020B0604020202020204" pitchFamily="34" charset="0"/>
              </a:rPr>
              <a:t> </a:t>
            </a:r>
            <a:r>
              <a:rPr lang="es-ES" sz="2200" dirty="0" err="1">
                <a:solidFill>
                  <a:schemeClr val="accent3"/>
                </a:solidFill>
                <a:latin typeface="Arial" panose="020B0604020202020204" pitchFamily="34" charset="0"/>
              </a:rPr>
              <a:t>Loading</a:t>
            </a:r>
            <a:r>
              <a:rPr lang="es-ES" sz="2200" dirty="0">
                <a:solidFill>
                  <a:srgbClr val="000000"/>
                </a:solidFill>
                <a:latin typeface="Arial" panose="020B0604020202020204" pitchFamily="34" charset="0"/>
              </a:rPr>
              <a:t> para mejorar el rendimiento de la app.</a:t>
            </a:r>
          </a:p>
        </p:txBody>
      </p:sp>
    </p:spTree>
    <p:extLst>
      <p:ext uri="{BB962C8B-B14F-4D97-AF65-F5344CB8AC3E}">
        <p14:creationId xmlns:p14="http://schemas.microsoft.com/office/powerpoint/2010/main" val="398405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3E0CE-0A4C-42E2-A12A-77BF575C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Formularios y seguridad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30766C0-C660-45EC-B56B-B9123D9ED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3600" y="430940"/>
            <a:ext cx="8550988" cy="5996120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AD96EA-7F5D-4B77-BDC8-282D713F0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2726266" cy="2584449"/>
          </a:xfrm>
        </p:spPr>
        <p:txBody>
          <a:bodyPr>
            <a:normAutofit fontScale="92500" lnSpcReduction="10000"/>
          </a:bodyPr>
          <a:lstStyle/>
          <a:p>
            <a:r>
              <a:rPr lang="es-ES" sz="2400" dirty="0"/>
              <a:t>Se han usado </a:t>
            </a:r>
            <a:r>
              <a:rPr lang="es-ES" sz="2400" dirty="0">
                <a:solidFill>
                  <a:schemeClr val="accent3"/>
                </a:solidFill>
              </a:rPr>
              <a:t>formularios reactivos</a:t>
            </a:r>
            <a:r>
              <a:rPr lang="es-ES" sz="2400" dirty="0"/>
              <a:t>, que realizan un seguimiento del valor, el estado de cambio y la validez de los datos.</a:t>
            </a:r>
          </a:p>
        </p:txBody>
      </p:sp>
    </p:spTree>
    <p:extLst>
      <p:ext uri="{BB962C8B-B14F-4D97-AF65-F5344CB8AC3E}">
        <p14:creationId xmlns:p14="http://schemas.microsoft.com/office/powerpoint/2010/main" val="888058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326D5-08E9-4D6D-86F0-F30F4351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Desarrollo del </a:t>
            </a:r>
            <a:r>
              <a:rPr lang="es-ES" dirty="0" err="1"/>
              <a:t>backend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99A5F4-36FE-470C-9491-27F86F043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API REST y MongoDB</a:t>
            </a:r>
          </a:p>
        </p:txBody>
      </p:sp>
    </p:spTree>
    <p:extLst>
      <p:ext uri="{BB962C8B-B14F-4D97-AF65-F5344CB8AC3E}">
        <p14:creationId xmlns:p14="http://schemas.microsoft.com/office/powerpoint/2010/main" val="2009344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2C3D9E-B142-4233-96FC-E075BD4BA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41" y="802640"/>
            <a:ext cx="3854528" cy="694270"/>
          </a:xfrm>
        </p:spPr>
        <p:txBody>
          <a:bodyPr>
            <a:normAutofit/>
          </a:bodyPr>
          <a:lstStyle/>
          <a:p>
            <a:r>
              <a:rPr lang="es-ES" sz="2800" dirty="0"/>
              <a:t>Base de datos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8C41FBF7-C4B0-45BA-AB82-D8C5AC3F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9073" y="2566066"/>
            <a:ext cx="6811327" cy="2087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DDC61E4A-98A9-42C5-AEFA-27B799283788}"/>
              </a:ext>
            </a:extLst>
          </p:cNvPr>
          <p:cNvSpPr txBox="1">
            <a:spLocks/>
          </p:cNvSpPr>
          <p:nvPr/>
        </p:nvSpPr>
        <p:spPr>
          <a:xfrm>
            <a:off x="233441" y="1315719"/>
            <a:ext cx="5395199" cy="5740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MongoDB </a:t>
            </a:r>
            <a:r>
              <a:rPr lang="es-ES" sz="2400" b="0" i="0" u="none" strike="noStrike" baseline="0" dirty="0">
                <a:solidFill>
                  <a:schemeClr val="accent3"/>
                </a:solidFill>
              </a:rPr>
              <a:t>guarda estructuras de datos BSON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(una especificación similar a JSON) con un esquema dinámico, haciendo que la integración de los datos en ciertas aplicaciones sea más fácil y rápida. </a:t>
            </a: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Las propias consultas son también JSON, por lo que se programan fácilmente. </a:t>
            </a: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Ofrece un </a:t>
            </a:r>
            <a:r>
              <a:rPr lang="es-ES" sz="2400" b="0" i="0" u="none" strike="noStrike" baseline="0" dirty="0">
                <a:solidFill>
                  <a:schemeClr val="accent3"/>
                </a:solidFill>
              </a:rPr>
              <a:t>modelo de datos flexible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, es decir, los campos pueden variar de un documento a otro, los documentos se describen por sí mismos. </a:t>
            </a:r>
          </a:p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Si se necesita, se puede agregar un nuevo campo a un documento sin afectar a todos los demás documentos del sistema, sin actualizar un catálogo central del sistema y sin desconectar el sistema. </a:t>
            </a:r>
            <a:endParaRPr lang="es-ES" sz="1800" dirty="0"/>
          </a:p>
          <a:p>
            <a:pPr marL="0" indent="0">
              <a:buFont typeface="Wingdings 3" charset="2"/>
              <a:buNone/>
            </a:pPr>
            <a:endParaRPr lang="es-ES" sz="1600" dirty="0">
              <a:solidFill>
                <a:srgbClr val="000000"/>
              </a:solidFill>
            </a:endParaRPr>
          </a:p>
          <a:p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46131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2B93C-315B-4AA6-B774-6D4F546C0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839"/>
          </a:xfrm>
        </p:spPr>
        <p:txBody>
          <a:bodyPr>
            <a:normAutofit/>
          </a:bodyPr>
          <a:lstStyle/>
          <a:p>
            <a:r>
              <a:rPr lang="es-ES" sz="4000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4FD7C2-81A3-4F49-90FF-EFC0289D5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3442" y="1363665"/>
            <a:ext cx="3751791" cy="5354636"/>
          </a:xfrm>
        </p:spPr>
        <p:txBody>
          <a:bodyPr>
            <a:normAutofit/>
          </a:bodyPr>
          <a:lstStyle/>
          <a:p>
            <a:pPr marL="347472" indent="-347472" algn="l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u"/>
            </a:pPr>
            <a:r>
              <a:rPr lang="es-ES" sz="1800" kern="1200" dirty="0">
                <a:solidFill>
                  <a:srgbClr val="404040"/>
                </a:solidFill>
                <a:effectLst/>
                <a:ea typeface="+mn-ea"/>
                <a:cs typeface="+mn-cs"/>
              </a:rPr>
              <a:t>Desarrollo del </a:t>
            </a:r>
            <a:r>
              <a:rPr lang="es-ES" sz="1800" kern="1200" dirty="0" err="1">
                <a:solidFill>
                  <a:srgbClr val="404040"/>
                </a:solidFill>
                <a:effectLst/>
                <a:ea typeface="+mn-ea"/>
                <a:cs typeface="+mn-cs"/>
              </a:rPr>
              <a:t>backend</a:t>
            </a:r>
            <a:endParaRPr lang="es-ES" sz="1800" kern="1200" dirty="0">
              <a:solidFill>
                <a:srgbClr val="404040"/>
              </a:solidFill>
              <a:effectLst/>
              <a:ea typeface="+mn-ea"/>
              <a:cs typeface="+mn-cs"/>
            </a:endParaRPr>
          </a:p>
          <a:p>
            <a:pPr marL="747522" lvl="1" indent="-347472">
              <a:buFont typeface="Wingdings 3" panose="05040102010807070707" pitchFamily="18" charset="2"/>
              <a:buChar char="u"/>
            </a:pPr>
            <a:r>
              <a:rPr lang="es-ES" dirty="0">
                <a:solidFill>
                  <a:srgbClr val="404040"/>
                </a:solidFill>
              </a:rPr>
              <a:t>Seguridad</a:t>
            </a:r>
          </a:p>
          <a:p>
            <a:pPr marL="747522" lvl="1" indent="-347472">
              <a:buFont typeface="Wingdings 3" panose="05040102010807070707" pitchFamily="18" charset="2"/>
              <a:buChar char="u"/>
            </a:pPr>
            <a:r>
              <a:rPr lang="es-ES" dirty="0">
                <a:solidFill>
                  <a:srgbClr val="404040"/>
                </a:solidFill>
                <a:effectLst/>
              </a:rPr>
              <a:t>Middlewares</a:t>
            </a:r>
          </a:p>
          <a:p>
            <a:pPr marL="747522" lvl="1" indent="-347472">
              <a:buFont typeface="Wingdings 3" panose="05040102010807070707" pitchFamily="18" charset="2"/>
              <a:buChar char="u"/>
            </a:pPr>
            <a:r>
              <a:rPr lang="es-ES" dirty="0">
                <a:solidFill>
                  <a:srgbClr val="404040"/>
                </a:solidFill>
              </a:rPr>
              <a:t>Pruebas</a:t>
            </a:r>
            <a:endParaRPr lang="es-ES" dirty="0">
              <a:effectLst/>
            </a:endParaRPr>
          </a:p>
          <a:p>
            <a:pPr marL="347472" indent="-347472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s-ES" sz="1800" kern="1200" dirty="0">
                <a:solidFill>
                  <a:srgbClr val="404040"/>
                </a:solidFill>
                <a:effectLst/>
                <a:ea typeface="+mn-ea"/>
                <a:cs typeface="+mn-cs"/>
              </a:rPr>
              <a:t>Conclusiones</a:t>
            </a:r>
          </a:p>
          <a:p>
            <a:pPr marL="747522" lvl="1" indent="-347472"/>
            <a:r>
              <a:rPr lang="es-ES" dirty="0">
                <a:solidFill>
                  <a:srgbClr val="404040"/>
                </a:solidFill>
              </a:rPr>
              <a:t>Posibles Mejoras</a:t>
            </a:r>
          </a:p>
          <a:p>
            <a:pPr marL="747522" lvl="1" indent="-347472"/>
            <a:r>
              <a:rPr lang="es-ES" dirty="0">
                <a:solidFill>
                  <a:srgbClr val="404040"/>
                </a:solidFill>
              </a:rPr>
              <a:t>Dificultades</a:t>
            </a:r>
          </a:p>
          <a:p>
            <a:pPr marL="747522" lvl="1" indent="-347472"/>
            <a:r>
              <a:rPr lang="es-ES" dirty="0">
                <a:solidFill>
                  <a:srgbClr val="404040"/>
                </a:solidFill>
              </a:rPr>
              <a:t>Logros</a:t>
            </a:r>
          </a:p>
          <a:p>
            <a:pPr marL="747522" lvl="1" indent="-347472"/>
            <a:r>
              <a:rPr lang="es-ES" dirty="0">
                <a:solidFill>
                  <a:srgbClr val="404040"/>
                </a:solidFill>
              </a:rPr>
              <a:t>Resultados</a:t>
            </a:r>
          </a:p>
          <a:p>
            <a:pPr marL="747522" lvl="1" indent="-347472"/>
            <a:r>
              <a:rPr lang="es-ES" dirty="0">
                <a:solidFill>
                  <a:srgbClr val="404040"/>
                </a:solidFill>
              </a:rPr>
              <a:t>Muestra del resultado final</a:t>
            </a:r>
            <a:endParaRPr lang="es-ES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D11BED0A-8754-4370-8793-B12ED5ED847C}"/>
              </a:ext>
            </a:extLst>
          </p:cNvPr>
          <p:cNvSpPr txBox="1">
            <a:spLocks/>
          </p:cNvSpPr>
          <p:nvPr/>
        </p:nvSpPr>
        <p:spPr>
          <a:xfrm>
            <a:off x="829734" y="1363665"/>
            <a:ext cx="3751791" cy="5354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Introducción</a:t>
            </a:r>
          </a:p>
          <a:p>
            <a:r>
              <a:rPr lang="es-ES" dirty="0"/>
              <a:t>Diseño</a:t>
            </a:r>
          </a:p>
          <a:p>
            <a:pPr lvl="1"/>
            <a:r>
              <a:rPr lang="es-ES" dirty="0"/>
              <a:t>Tecnologías y herramientas</a:t>
            </a:r>
          </a:p>
          <a:p>
            <a:pPr lvl="1"/>
            <a:r>
              <a:rPr lang="es-ES" dirty="0"/>
              <a:t>Requisitos</a:t>
            </a:r>
          </a:p>
          <a:p>
            <a:pPr lvl="1"/>
            <a:r>
              <a:rPr lang="es-ES" dirty="0"/>
              <a:t>Gestión del proyecto</a:t>
            </a:r>
          </a:p>
          <a:p>
            <a:pPr lvl="1"/>
            <a:r>
              <a:rPr lang="es-ES" dirty="0"/>
              <a:t>Diagramas</a:t>
            </a:r>
          </a:p>
          <a:p>
            <a:pPr lvl="1"/>
            <a:r>
              <a:rPr lang="es-ES" dirty="0"/>
              <a:t>Guía de estilos</a:t>
            </a:r>
          </a:p>
          <a:p>
            <a:r>
              <a:rPr lang="es-ES" dirty="0"/>
              <a:t>Desarrollo del </a:t>
            </a:r>
            <a:r>
              <a:rPr lang="es-ES" dirty="0" err="1"/>
              <a:t>frontend</a:t>
            </a:r>
            <a:endParaRPr lang="es-ES" dirty="0"/>
          </a:p>
          <a:p>
            <a:pPr lvl="1"/>
            <a:r>
              <a:rPr lang="es-ES" dirty="0"/>
              <a:t>Componentes</a:t>
            </a:r>
          </a:p>
          <a:p>
            <a:pPr lvl="1"/>
            <a:r>
              <a:rPr lang="es-ES" dirty="0"/>
              <a:t>Servicios</a:t>
            </a:r>
          </a:p>
          <a:p>
            <a:pPr lvl="1"/>
            <a:r>
              <a:rPr lang="es-ES" dirty="0" err="1"/>
              <a:t>Guards</a:t>
            </a:r>
            <a:endParaRPr lang="es-ES" dirty="0"/>
          </a:p>
          <a:p>
            <a:pPr lvl="1"/>
            <a:r>
              <a:rPr lang="es-ES" dirty="0"/>
              <a:t>Páginas y enrutamiento</a:t>
            </a:r>
          </a:p>
          <a:p>
            <a:pPr lvl="1"/>
            <a:r>
              <a:rPr lang="es-ES" dirty="0"/>
              <a:t>Formularios y seguridad</a:t>
            </a:r>
          </a:p>
        </p:txBody>
      </p:sp>
    </p:spTree>
    <p:extLst>
      <p:ext uri="{BB962C8B-B14F-4D97-AF65-F5344CB8AC3E}">
        <p14:creationId xmlns:p14="http://schemas.microsoft.com/office/powerpoint/2010/main" val="1610266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E2A471-2206-43CC-8CCC-8DD946CF1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35" y="1203964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/>
              <a:t>Seguridad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1AF5FF-49E8-42D0-87FA-05DDB17A0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6641" y="-274320"/>
            <a:ext cx="7355840" cy="7406640"/>
          </a:xfrm>
        </p:spPr>
        <p:txBody>
          <a:bodyPr>
            <a:normAutofit fontScale="85000" lnSpcReduction="20000"/>
          </a:bodyPr>
          <a:lstStyle/>
          <a:p>
            <a:pPr algn="l"/>
            <a:endParaRPr lang="es-ES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s-ES" sz="2400" b="0" i="0" u="none" strike="noStrike" baseline="0" dirty="0">
                <a:solidFill>
                  <a:schemeClr val="accent3"/>
                </a:solidFill>
              </a:rPr>
              <a:t>Se ha filtrado y saneado la entrada datos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, usando mongo-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sanitize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, un módulo que evita que cualquier palabra que comience con ‘$’ sea introducida en una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query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de MongoDB </a:t>
            </a:r>
          </a:p>
          <a:p>
            <a:endParaRPr lang="es-ES" sz="2400" b="0" i="0" u="none" strike="noStrike" baseline="0" dirty="0">
              <a:solidFill>
                <a:srgbClr val="000000"/>
              </a:solidFill>
            </a:endParaRPr>
          </a:p>
          <a:p>
            <a:r>
              <a:rPr lang="es-ES" sz="2400" dirty="0">
                <a:solidFill>
                  <a:schemeClr val="accent3"/>
                </a:solidFill>
              </a:rPr>
              <a:t>S</a:t>
            </a:r>
            <a:r>
              <a:rPr lang="es-ES" sz="2400" b="0" i="0" u="none" strike="noStrike" baseline="0" dirty="0">
                <a:solidFill>
                  <a:schemeClr val="accent3"/>
                </a:solidFill>
              </a:rPr>
              <a:t>e ha evitado el uso de $</a:t>
            </a:r>
            <a:r>
              <a:rPr lang="es-ES" sz="2400" b="0" i="0" u="none" strike="noStrike" baseline="0" dirty="0" err="1">
                <a:solidFill>
                  <a:schemeClr val="accent3"/>
                </a:solidFill>
              </a:rPr>
              <a:t>where</a:t>
            </a:r>
            <a:r>
              <a:rPr lang="es-ES" sz="2400" b="0" i="0" u="none" strike="noStrike" baseline="0" dirty="0">
                <a:solidFill>
                  <a:schemeClr val="accent3"/>
                </a:solidFill>
              </a:rPr>
              <a:t> 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ya que es uno de los operadores menos seguros de usar, debido a que, aunque se filtren datos es difícil evitar que se introduzca un 0 o un true como valor en determinadas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querys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</a:t>
            </a:r>
          </a:p>
          <a:p>
            <a:endParaRPr lang="es-ES" sz="2400" b="0" i="0" u="none" strike="noStrike" baseline="0" dirty="0">
              <a:solidFill>
                <a:srgbClr val="000000"/>
              </a:solidFill>
            </a:endParaRPr>
          </a:p>
          <a:p>
            <a:r>
              <a:rPr lang="es-ES" sz="2400" b="0" i="0" u="none" strike="noStrike" baseline="0" dirty="0">
                <a:solidFill>
                  <a:schemeClr val="accent3"/>
                </a:solidFill>
              </a:rPr>
              <a:t>Se han encriptado las contraseñas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para mayor seguridad con la ayuda de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bcrypt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, una librería de encriptación que, básicamente, es una función de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hashing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de contraseñas, basado en cifrado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Blowfish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. </a:t>
            </a:r>
          </a:p>
          <a:p>
            <a:endParaRPr lang="es-ES" sz="2400" b="0" i="0" u="none" strike="noStrike" baseline="0" dirty="0">
              <a:solidFill>
                <a:srgbClr val="000000"/>
              </a:solidFill>
            </a:endParaRPr>
          </a:p>
          <a:p>
            <a:r>
              <a:rPr lang="es-ES" sz="2400" dirty="0">
                <a:solidFill>
                  <a:srgbClr val="000000"/>
                </a:solidFill>
              </a:rPr>
              <a:t>Se ha implementado una </a:t>
            </a:r>
            <a:r>
              <a:rPr lang="es-ES" sz="2400" dirty="0">
                <a:solidFill>
                  <a:schemeClr val="accent3"/>
                </a:solidFill>
              </a:rPr>
              <a:t>autenticación mediante token</a:t>
            </a:r>
            <a:r>
              <a:rPr lang="es-ES" sz="2400" dirty="0">
                <a:solidFill>
                  <a:srgbClr val="000000"/>
                </a:solidFill>
              </a:rPr>
              <a:t>. La firma de un token JWT se construye de tal forma que vamos a poder verificar que el remitente es quien dice ser (dificultando un ataque MITM) 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</a:endParaRPr>
          </a:p>
          <a:p>
            <a:r>
              <a:rPr lang="es-ES" sz="2400" dirty="0">
                <a:solidFill>
                  <a:schemeClr val="accent3"/>
                </a:solidFill>
              </a:rPr>
              <a:t>Se ha limitado el tamaño del cuerpo de las peticiones</a:t>
            </a:r>
            <a:r>
              <a:rPr lang="es-ES" sz="2400" dirty="0">
                <a:solidFill>
                  <a:srgbClr val="000000"/>
                </a:solidFill>
              </a:rPr>
              <a:t>. Al igual que se controla el tipo de los datos de entrada, también se ha limitado su tamaño máximo para evitar ataques DoS. </a:t>
            </a:r>
          </a:p>
          <a:p>
            <a:pPr marL="0" indent="0">
              <a:buNone/>
            </a:pPr>
            <a:endParaRPr lang="es-ES" sz="1600" b="0" i="0" u="none" strike="noStrike" baseline="0" dirty="0">
              <a:solidFill>
                <a:srgbClr val="000000"/>
              </a:solidFill>
            </a:endParaRPr>
          </a:p>
          <a:p>
            <a:endParaRPr lang="es-ES" sz="16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369CDD-D535-4E4F-805E-5DAB33BE8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735" y="2482430"/>
            <a:ext cx="2716106" cy="2584449"/>
          </a:xfrm>
        </p:spPr>
        <p:txBody>
          <a:bodyPr>
            <a:normAutofit lnSpcReduction="10000"/>
          </a:bodyPr>
          <a:lstStyle/>
          <a:p>
            <a:r>
              <a:rPr lang="es-ES" sz="2400" dirty="0">
                <a:solidFill>
                  <a:srgbClr val="000000"/>
                </a:solidFill>
              </a:rPr>
              <a:t>S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e han implementado unas cuantas prácticas para garantizar un mínimo de confianza: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945488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9569BD-23AC-4704-8493-061CEDE0C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14" y="857249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/>
              <a:t>Middlewares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3F1DB4-5527-4A15-9A86-89415A09F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0461" y="514924"/>
            <a:ext cx="4830579" cy="5526437"/>
          </a:xfrm>
        </p:spPr>
        <p:txBody>
          <a:bodyPr>
            <a:noAutofit/>
          </a:bodyPr>
          <a:lstStyle/>
          <a:p>
            <a:r>
              <a:rPr lang="es-ES" sz="2200" dirty="0"/>
              <a:t>Pueden utilizarse a nivel de aplicación, para redireccionar, para el control y manejo de errores, etc. </a:t>
            </a:r>
          </a:p>
          <a:p>
            <a:r>
              <a:rPr lang="es-ES" sz="2200" b="0" i="0" u="none" strike="noStrike" baseline="0" dirty="0">
                <a:solidFill>
                  <a:srgbClr val="000000"/>
                </a:solidFill>
              </a:rPr>
              <a:t>Para el funcionamiento de la app </a:t>
            </a:r>
            <a:r>
              <a:rPr lang="es-ES" sz="2200" b="0" i="0" u="none" strike="noStrike" baseline="0" dirty="0">
                <a:solidFill>
                  <a:schemeClr val="accent3"/>
                </a:solidFill>
              </a:rPr>
              <a:t>se han desarrollado dos middlewares 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uno para verificar que los tokens de las distintas peticiones eran válidos y otra para verificar que el usuario y el email no estaban en uso antes de insertar un nuevo usuario en la base de datos </a:t>
            </a:r>
          </a:p>
          <a:p>
            <a:r>
              <a:rPr lang="es-ES" sz="2200" dirty="0">
                <a:solidFill>
                  <a:schemeClr val="accent3"/>
                </a:solidFill>
              </a:rPr>
              <a:t>S</a:t>
            </a:r>
            <a:r>
              <a:rPr lang="es-ES" sz="2200" b="0" i="0" u="none" strike="noStrike" baseline="0" dirty="0">
                <a:solidFill>
                  <a:schemeClr val="accent3"/>
                </a:solidFill>
              </a:rPr>
              <a:t>e han usado varios middlewares de terceros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:  mongo-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sanitize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, 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bcrypt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, 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jsonwebtoken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, 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bodyparser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, 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mongoose</a:t>
            </a:r>
            <a:r>
              <a:rPr lang="es-ES" sz="2200" dirty="0">
                <a:solidFill>
                  <a:srgbClr val="000000"/>
                </a:solidFill>
              </a:rPr>
              <a:t>…</a:t>
            </a:r>
            <a:endParaRPr lang="es-ES" sz="22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0DB9AF-75AB-4DF9-B9BA-A2B98F5DD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3014" y="2135715"/>
            <a:ext cx="4083127" cy="4011085"/>
          </a:xfrm>
        </p:spPr>
        <p:txBody>
          <a:bodyPr>
            <a:noAutofit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Los middleware son funciones que tienen acceso al objeto de solicitud (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req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), al objeto de respuesta (res) y a la siguiente función de middleware en el ciclo de solicitud/respuestas de la aplicación.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508367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22768A-B3CB-4438-A9EE-10D49E519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93" y="636134"/>
            <a:ext cx="3854528" cy="1278466"/>
          </a:xfrm>
        </p:spPr>
        <p:txBody>
          <a:bodyPr>
            <a:normAutofit/>
          </a:bodyPr>
          <a:lstStyle/>
          <a:p>
            <a:r>
              <a:rPr lang="es-ES" sz="2800" dirty="0"/>
              <a:t>Pruebas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70C555B-A0DD-4756-AE3A-3E6519DF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4693" y="1914600"/>
            <a:ext cx="3579706" cy="4142105"/>
          </a:xfrm>
        </p:spPr>
        <p:txBody>
          <a:bodyPr>
            <a:noAutofit/>
          </a:bodyPr>
          <a:lstStyle/>
          <a:p>
            <a:r>
              <a:rPr lang="es-ES" sz="2400" b="0" i="0" u="none" strike="noStrike" baseline="0" dirty="0">
                <a:solidFill>
                  <a:srgbClr val="000000"/>
                </a:solidFill>
              </a:rPr>
              <a:t>Para elaborar test que permitan validar el comportamiento de la API se ha utilizado </a:t>
            </a:r>
            <a:r>
              <a:rPr lang="es-ES" sz="2400" b="0" i="0" u="none" strike="noStrike" baseline="0" dirty="0" err="1">
                <a:solidFill>
                  <a:schemeClr val="accent3"/>
                </a:solidFill>
              </a:rPr>
              <a:t>Postman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. </a:t>
            </a:r>
            <a:r>
              <a:rPr lang="es-ES" sz="2400" b="0" i="0" u="none" strike="noStrike" baseline="0" dirty="0" err="1">
                <a:solidFill>
                  <a:srgbClr val="000000"/>
                </a:solidFill>
              </a:rPr>
              <a:t>Postman</a:t>
            </a:r>
            <a:r>
              <a:rPr lang="es-ES" sz="2400" b="0" i="0" u="none" strike="noStrike" baseline="0" dirty="0">
                <a:solidFill>
                  <a:srgbClr val="000000"/>
                </a:solidFill>
              </a:rPr>
              <a:t> es una herramienta que permite realizar peticiones a APIs y generar colecciones de peticiones que nos permitan probarlas de manera rápida y sencilla. </a:t>
            </a:r>
            <a:endParaRPr lang="es-ES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E12CA7D-59F1-42AF-A843-1DBDCC91E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926" y="596635"/>
            <a:ext cx="7881920" cy="5833512"/>
          </a:xfrm>
          <a:prstGeom prst="rect">
            <a:avLst/>
          </a:prstGeom>
        </p:spPr>
      </p:pic>
      <p:pic>
        <p:nvPicPr>
          <p:cNvPr id="2050" name="Picture 2" descr="PostMan - Software para pruebas y desarrollo de API REST">
            <a:extLst>
              <a:ext uri="{FF2B5EF4-FFF2-40B4-BE49-F238E27FC236}">
                <a16:creationId xmlns:a16="http://schemas.microsoft.com/office/drawing/2014/main" id="{E78477B0-D76C-434B-97CD-A8A89BF787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96" y="36807"/>
            <a:ext cx="3444142" cy="14207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0175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B8C2C-D972-4511-81F2-95C854B6F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421712-EA67-41E0-8970-3A018B224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Posibles mejoras, dificultades, logros y resultados</a:t>
            </a:r>
          </a:p>
        </p:txBody>
      </p:sp>
    </p:spTree>
    <p:extLst>
      <p:ext uri="{BB962C8B-B14F-4D97-AF65-F5344CB8AC3E}">
        <p14:creationId xmlns:p14="http://schemas.microsoft.com/office/powerpoint/2010/main" val="767813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prove - Free business icons">
            <a:extLst>
              <a:ext uri="{FF2B5EF4-FFF2-40B4-BE49-F238E27FC236}">
                <a16:creationId xmlns:a16="http://schemas.microsoft.com/office/drawing/2014/main" id="{61EDAAE4-9024-497D-B508-185BD0F1A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67" y="216446"/>
            <a:ext cx="639097" cy="639097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</p:pic>
      <p:pic>
        <p:nvPicPr>
          <p:cNvPr id="1028" name="Picture 4" descr="Difficult Icons - Download Free Vector Icons | Noun Project">
            <a:extLst>
              <a:ext uri="{FF2B5EF4-FFF2-40B4-BE49-F238E27FC236}">
                <a16:creationId xmlns:a16="http://schemas.microsoft.com/office/drawing/2014/main" id="{F7DF04E0-454B-4FBD-B0EF-7D2DEBDCD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89" y="3389811"/>
            <a:ext cx="747251" cy="74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rrect, right, succes icon - Download on Iconfinder">
            <a:extLst>
              <a:ext uri="{FF2B5EF4-FFF2-40B4-BE49-F238E27FC236}">
                <a16:creationId xmlns:a16="http://schemas.microsoft.com/office/drawing/2014/main" id="{B4B86E37-838B-4AAF-8AFA-83B77AC52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335" y="216446"/>
            <a:ext cx="747251" cy="74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ree Checklist Icon of Line style - Available in SVG, PNG, EPS, AI &amp;amp; Icon  fonts">
            <a:extLst>
              <a:ext uri="{FF2B5EF4-FFF2-40B4-BE49-F238E27FC236}">
                <a16:creationId xmlns:a16="http://schemas.microsoft.com/office/drawing/2014/main" id="{DB9E24DB-7F0A-4C85-A608-0AF611B57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334" y="3389811"/>
            <a:ext cx="747251" cy="74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64D5637-AD6C-4A7E-AA47-F0CCE940839A}"/>
              </a:ext>
            </a:extLst>
          </p:cNvPr>
          <p:cNvSpPr txBox="1"/>
          <p:nvPr/>
        </p:nvSpPr>
        <p:spPr>
          <a:xfrm>
            <a:off x="976064" y="462255"/>
            <a:ext cx="3352800" cy="2513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/>
                </a:solidFill>
                <a:latin typeface="+mj-lt"/>
              </a:rPr>
              <a:t>POSIBLES MEJORAS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Mejorar el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responsive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Traducir a más idiomas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Subida de aplicación a tiendas online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tabLst/>
              <a:defRPr/>
            </a:pPr>
            <a:endParaRPr lang="es-ES" sz="2400" dirty="0">
              <a:solidFill>
                <a:schemeClr val="accent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4C4CA86-B9CF-4ECD-A5B3-BD52002280CE}"/>
              </a:ext>
            </a:extLst>
          </p:cNvPr>
          <p:cNvSpPr txBox="1"/>
          <p:nvPr/>
        </p:nvSpPr>
        <p:spPr>
          <a:xfrm>
            <a:off x="976064" y="3765277"/>
            <a:ext cx="3696929" cy="2421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/>
                </a:solidFill>
                <a:latin typeface="+mj-lt"/>
              </a:rPr>
              <a:t>DIFICULTADES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G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estión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de tiempo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V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ariedad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de pantallas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Uso de tecnologías no vistas a lo largo del curso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P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roblemas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de compatibilidad</a:t>
            </a:r>
            <a:endParaRPr lang="es-ES" sz="2400" dirty="0">
              <a:solidFill>
                <a:schemeClr val="accent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714CF13-8872-4C40-A064-C2E9AEC0D246}"/>
              </a:ext>
            </a:extLst>
          </p:cNvPr>
          <p:cNvSpPr txBox="1"/>
          <p:nvPr/>
        </p:nvSpPr>
        <p:spPr>
          <a:xfrm>
            <a:off x="5341586" y="462255"/>
            <a:ext cx="3982065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/>
                </a:solidFill>
                <a:latin typeface="+mj-lt"/>
              </a:rPr>
              <a:t>LOGROS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D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iseño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muy parecido al mockup inicialmente planteado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Puesta en práctica de conocimientos adquiridos a lo largo de todo el grado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Aprendizaje de nuevas tecnologías de forma autodidacta</a:t>
            </a:r>
            <a:endParaRPr lang="es-ES" sz="2400" dirty="0">
              <a:solidFill>
                <a:schemeClr val="accent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41D22DB-2278-42B4-92FC-2E2768ACFABE}"/>
              </a:ext>
            </a:extLst>
          </p:cNvPr>
          <p:cNvSpPr txBox="1"/>
          <p:nvPr/>
        </p:nvSpPr>
        <p:spPr>
          <a:xfrm>
            <a:off x="5341585" y="3763436"/>
            <a:ext cx="398206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/>
                </a:solidFill>
                <a:latin typeface="+mj-lt"/>
              </a:rPr>
              <a:t>RESULTADOS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App hibrida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s-ES" dirty="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/>
              </a:rPr>
              <a:t>Funcional y segura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1E6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Diseño intuitivo </a:t>
            </a:r>
            <a:endParaRPr lang="es-E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849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Bebetter">
            <a:hlinkClick r:id="" action="ppaction://media"/>
            <a:extLst>
              <a:ext uri="{FF2B5EF4-FFF2-40B4-BE49-F238E27FC236}">
                <a16:creationId xmlns:a16="http://schemas.microsoft.com/office/drawing/2014/main" id="{0CDD0496-8505-4505-AB63-D14C633032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0065" y="1"/>
            <a:ext cx="3440164" cy="7521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32CC463-F43A-41BB-BA6A-32137719B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657" y="3109383"/>
            <a:ext cx="3854528" cy="639233"/>
          </a:xfrm>
        </p:spPr>
        <p:txBody>
          <a:bodyPr>
            <a:normAutofit fontScale="90000"/>
          </a:bodyPr>
          <a:lstStyle/>
          <a:p>
            <a:r>
              <a:rPr lang="es-ES" sz="44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0676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9EF30-0C62-4B65-A7AB-6D2BC578A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A9D195-8FEE-4783-9121-3D8DF2770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Idea inicial, contexto y objetivos</a:t>
            </a:r>
          </a:p>
        </p:txBody>
      </p:sp>
    </p:spTree>
    <p:extLst>
      <p:ext uri="{BB962C8B-B14F-4D97-AF65-F5344CB8AC3E}">
        <p14:creationId xmlns:p14="http://schemas.microsoft.com/office/powerpoint/2010/main" val="3851161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C6B556-2014-479C-BBF6-AE8D54976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13" y="337660"/>
            <a:ext cx="8596668" cy="1320800"/>
          </a:xfrm>
        </p:spPr>
        <p:txBody>
          <a:bodyPr/>
          <a:lstStyle/>
          <a:p>
            <a:r>
              <a:rPr lang="es-ES" dirty="0"/>
              <a:t>Contexto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631071-0AC9-40D9-A78C-817DAF7B74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0613" y="998060"/>
            <a:ext cx="4321386" cy="518597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sz="3600" dirty="0">
                <a:solidFill>
                  <a:schemeClr val="accent2"/>
                </a:solidFill>
                <a:latin typeface="+mj-lt"/>
              </a:rPr>
              <a:t>Idea inicial</a:t>
            </a:r>
          </a:p>
          <a:p>
            <a:pPr marL="0" indent="0">
              <a:buNone/>
            </a:pPr>
            <a:r>
              <a:rPr lang="es-ES" sz="3100" dirty="0">
                <a:solidFill>
                  <a:srgbClr val="000000"/>
                </a:solidFill>
              </a:rPr>
              <a:t>D</a:t>
            </a:r>
            <a:r>
              <a:rPr lang="es-ES" sz="3100" b="0" i="0" u="none" strike="noStrike" baseline="0" dirty="0">
                <a:solidFill>
                  <a:srgbClr val="000000"/>
                </a:solidFill>
              </a:rPr>
              <a:t>esarrollar una </a:t>
            </a:r>
            <a:r>
              <a:rPr lang="es-ES" sz="3100" b="0" i="0" u="none" strike="noStrike" baseline="0" dirty="0">
                <a:solidFill>
                  <a:schemeClr val="accent3"/>
                </a:solidFill>
              </a:rPr>
              <a:t>aplicación</a:t>
            </a:r>
            <a:r>
              <a:rPr lang="es-ES" sz="3100" b="0" i="0" u="none" strike="noStrike" baseline="0" dirty="0">
                <a:solidFill>
                  <a:srgbClr val="000000"/>
                </a:solidFill>
              </a:rPr>
              <a:t> que permita de forma </a:t>
            </a:r>
            <a:r>
              <a:rPr lang="es-ES" sz="3100" b="0" i="0" u="none" strike="noStrike" baseline="0" dirty="0">
                <a:solidFill>
                  <a:schemeClr val="accent3"/>
                </a:solidFill>
              </a:rPr>
              <a:t>ágil e intuitiva </a:t>
            </a:r>
            <a:r>
              <a:rPr lang="es-ES" sz="3100" b="0" i="0" u="none" strike="noStrike" baseline="0" dirty="0">
                <a:solidFill>
                  <a:srgbClr val="000000"/>
                </a:solidFill>
              </a:rPr>
              <a:t>tomar nota de casi cualquier reto u objetivo que queramos iniciar o mantener de la manera mas personalizada posible, para poder </a:t>
            </a:r>
            <a:r>
              <a:rPr lang="es-ES" sz="3100" b="0" i="0" u="none" strike="noStrike" baseline="0" dirty="0">
                <a:solidFill>
                  <a:schemeClr val="accent3"/>
                </a:solidFill>
              </a:rPr>
              <a:t>llevar un control de las mejoras realizadas y crear mayor adherencia a los nuevos hábitos</a:t>
            </a:r>
            <a:r>
              <a:rPr lang="es-ES" sz="3100" b="0" i="0" u="none" strike="noStrike" baseline="0" dirty="0">
                <a:solidFill>
                  <a:srgbClr val="000000"/>
                </a:solidFill>
              </a:rPr>
              <a:t> que se deseen. </a:t>
            </a:r>
            <a:endParaRPr lang="es-ES" sz="3100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DCD96E-077D-45E5-95A2-629533FD8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8947" y="998060"/>
            <a:ext cx="4959391" cy="622808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sz="3600" dirty="0">
                <a:solidFill>
                  <a:schemeClr val="accent2"/>
                </a:solidFill>
                <a:latin typeface="+mj-lt"/>
              </a:rPr>
              <a:t>Objetivos</a:t>
            </a:r>
          </a:p>
          <a:p>
            <a:pPr marL="0" indent="0">
              <a:buNone/>
            </a:pPr>
            <a:r>
              <a:rPr lang="es-ES" sz="2800" b="0" i="0" u="none" strike="noStrike" baseline="0" dirty="0">
                <a:solidFill>
                  <a:srgbClr val="000000"/>
                </a:solidFill>
              </a:rPr>
              <a:t>El </a:t>
            </a:r>
            <a:r>
              <a:rPr lang="es-ES" sz="2800" b="0" i="0" u="none" strike="noStrike" baseline="0" dirty="0">
                <a:solidFill>
                  <a:schemeClr val="accent3"/>
                </a:solidFill>
              </a:rPr>
              <a:t>objetivo principal </a:t>
            </a:r>
            <a:r>
              <a:rPr lang="es-ES" sz="2800" b="0" i="0" u="none" strike="noStrike" baseline="0" dirty="0">
                <a:solidFill>
                  <a:srgbClr val="000000"/>
                </a:solidFill>
              </a:rPr>
              <a:t>del proyecto es crear una aplicación multiplataforma, que permita registrar y visualizar los avances realizados de f</a:t>
            </a:r>
            <a:r>
              <a:rPr lang="es-ES" sz="2800" dirty="0">
                <a:solidFill>
                  <a:srgbClr val="000000"/>
                </a:solidFill>
              </a:rPr>
              <a:t>orma rápida.</a:t>
            </a:r>
          </a:p>
          <a:p>
            <a:pPr marL="0" indent="0">
              <a:buNone/>
            </a:pPr>
            <a:r>
              <a:rPr lang="es-ES" sz="2800" b="0" i="0" u="none" strike="noStrike" baseline="0" dirty="0">
                <a:solidFill>
                  <a:srgbClr val="000000"/>
                </a:solidFill>
              </a:rPr>
              <a:t>También sería interesante poder compartir tus retos y logros con amigos y familiares. </a:t>
            </a:r>
            <a:endParaRPr lang="es-ES" sz="2800" dirty="0"/>
          </a:p>
          <a:p>
            <a:pPr marL="0" indent="0">
              <a:buNone/>
            </a:pPr>
            <a:r>
              <a:rPr lang="es-ES" sz="2800" b="0" i="0" u="none" strike="noStrike" baseline="0" dirty="0">
                <a:solidFill>
                  <a:srgbClr val="000000"/>
                </a:solidFill>
              </a:rPr>
              <a:t>Como </a:t>
            </a:r>
            <a:r>
              <a:rPr lang="es-ES" sz="2800" b="0" i="0" u="none" strike="noStrike" baseline="0" dirty="0">
                <a:solidFill>
                  <a:schemeClr val="accent3"/>
                </a:solidFill>
              </a:rPr>
              <a:t>objetivo secundario </a:t>
            </a:r>
            <a:r>
              <a:rPr lang="es-ES" sz="2800" b="0" i="0" u="none" strike="noStrike" baseline="0" dirty="0">
                <a:solidFill>
                  <a:srgbClr val="000000"/>
                </a:solidFill>
              </a:rPr>
              <a:t>y personal, se ha buscado realizar esta aplicación híbrida empleando tecnologías y frameworks que no se han visto a lo largo del curso en combinación con otras que si que se han utilizado.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18329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26F814-4420-47B8-BAB3-49F9413B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33C8F1A-7A13-434B-B1D5-EE325B6FA2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Análisis, planificación y guía de estilos</a:t>
            </a:r>
          </a:p>
        </p:txBody>
      </p:sp>
    </p:spTree>
    <p:extLst>
      <p:ext uri="{BB962C8B-B14F-4D97-AF65-F5344CB8AC3E}">
        <p14:creationId xmlns:p14="http://schemas.microsoft.com/office/powerpoint/2010/main" val="329589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47A1B7-6F1D-4EBF-A017-D54938BB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Tecnologías y herramientas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5B99320-6B3E-453C-B207-FCB78C81A842}"/>
              </a:ext>
            </a:extLst>
          </p:cNvPr>
          <p:cNvSpPr txBox="1"/>
          <p:nvPr/>
        </p:nvSpPr>
        <p:spPr>
          <a:xfrm>
            <a:off x="3609212" y="5748424"/>
            <a:ext cx="5014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000000"/>
                </a:solidFill>
                <a:effectLst/>
                <a:latin typeface="Quicksand" pitchFamily="2" charset="0"/>
                <a:ea typeface="Times New Roman" panose="02020603050405020304" pitchFamily="18" charset="0"/>
              </a:rPr>
              <a:t>“Write once, run everywhere” </a:t>
            </a:r>
            <a:endParaRPr lang="es-ES" sz="2800" dirty="0">
              <a:latin typeface="Quicksand" pitchFamily="2" charset="0"/>
            </a:endParaRPr>
          </a:p>
        </p:txBody>
      </p:sp>
      <p:pic>
        <p:nvPicPr>
          <p:cNvPr id="7" name="Marcador de contenido 6" descr="Ionic">
            <a:extLst>
              <a:ext uri="{FF2B5EF4-FFF2-40B4-BE49-F238E27FC236}">
                <a16:creationId xmlns:a16="http://schemas.microsoft.com/office/drawing/2014/main" id="{A26B718F-91CD-4FFD-B75C-725D3A9A34C5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0" t="7621" r="8059" b="2831"/>
          <a:stretch/>
        </p:blipFill>
        <p:spPr bwMode="auto">
          <a:xfrm>
            <a:off x="2857243" y="2035858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n 7" descr="Angular 8">
            <a:extLst>
              <a:ext uri="{FF2B5EF4-FFF2-40B4-BE49-F238E27FC236}">
                <a16:creationId xmlns:a16="http://schemas.microsoft.com/office/drawing/2014/main" id="{F0B2A6E9-1A66-475D-9F6D-1353AF4E1F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2" t="9841" r="10525" b="8334"/>
          <a:stretch/>
        </p:blipFill>
        <p:spPr bwMode="auto">
          <a:xfrm>
            <a:off x="932675" y="2005286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EE3FB5-D0EC-4BB1-8D04-56C5F443A66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75" y="3879001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Marcador de contenido 9" descr="nodejs-crowdin (Node.js Crowdin Bot) · GitHub">
            <a:extLst>
              <a:ext uri="{FF2B5EF4-FFF2-40B4-BE49-F238E27FC236}">
                <a16:creationId xmlns:a16="http://schemas.microsoft.com/office/drawing/2014/main" id="{A8B0EC99-03EB-41DF-88B7-BF3371EA008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1812" y="2009578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 descr="mongodb-leaf">
            <a:extLst>
              <a:ext uri="{FF2B5EF4-FFF2-40B4-BE49-F238E27FC236}">
                <a16:creationId xmlns:a16="http://schemas.microsoft.com/office/drawing/2014/main" id="{2A483F7E-3213-4132-B9D8-65EBCDD1E799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970" y="3879001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04C5A4A-54F5-4B40-AB6B-AED1FAF358A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243" y="3879001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F230AF5-CF36-46B5-889C-1D819D8C1E5F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697" y="1999962"/>
            <a:ext cx="1008000" cy="100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n 13" descr="Control de versiones con Git (I) - InnerZaurus">
            <a:extLst>
              <a:ext uri="{FF2B5EF4-FFF2-40B4-BE49-F238E27FC236}">
                <a16:creationId xmlns:a16="http://schemas.microsoft.com/office/drawing/2014/main" id="{340861B1-85EC-44FC-9294-246C484C0BD4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697" y="3879001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n 14" descr="Logo Trello PNG transparente - StickPNG">
            <a:extLst>
              <a:ext uri="{FF2B5EF4-FFF2-40B4-BE49-F238E27FC236}">
                <a16:creationId xmlns:a16="http://schemas.microsoft.com/office/drawing/2014/main" id="{EC63C08D-3505-4A32-86CE-B43BC613CE86}"/>
              </a:ext>
            </a:extLst>
          </p:cNvPr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582" y="2088911"/>
            <a:ext cx="900000" cy="9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8D35EDB-038D-4C9C-98CB-BB1AD809B4A3}"/>
              </a:ext>
            </a:extLst>
          </p:cNvPr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582" y="3879001"/>
            <a:ext cx="1080000" cy="10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648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5E3E6-E127-47F8-832C-F2733721D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53937"/>
            <a:ext cx="3854528" cy="1278466"/>
          </a:xfrm>
        </p:spPr>
        <p:txBody>
          <a:bodyPr>
            <a:normAutofit/>
          </a:bodyPr>
          <a:lstStyle/>
          <a:p>
            <a:r>
              <a:rPr lang="es-ES" sz="3200" b="1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9D2054-2534-4D78-BAEC-A117E9CAD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5576" y="1493170"/>
            <a:ext cx="4513540" cy="22514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b="1" dirty="0">
                <a:solidFill>
                  <a:schemeClr val="accent1"/>
                </a:solidFill>
                <a:latin typeface="+mj-lt"/>
              </a:rPr>
              <a:t>REQUISITOS FUNCIONALES</a:t>
            </a:r>
          </a:p>
          <a:p>
            <a:r>
              <a:rPr lang="es-ES" dirty="0"/>
              <a:t>CRUD usuario</a:t>
            </a:r>
          </a:p>
          <a:p>
            <a:r>
              <a:rPr lang="es-ES" dirty="0"/>
              <a:t>CRUD ítems</a:t>
            </a:r>
          </a:p>
          <a:p>
            <a:r>
              <a:rPr lang="es-ES" dirty="0"/>
              <a:t>CRUD amigos</a:t>
            </a:r>
          </a:p>
          <a:p>
            <a:r>
              <a:rPr lang="es-ES" dirty="0"/>
              <a:t>Consulta de información</a:t>
            </a:r>
          </a:p>
          <a:p>
            <a:r>
              <a:rPr lang="es-ES" dirty="0"/>
              <a:t>Inicio y cierre de sesión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D425A6-5B7F-41C5-AD79-BC7962CF5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2245320"/>
            <a:ext cx="3854528" cy="3542022"/>
          </a:xfrm>
        </p:spPr>
        <p:txBody>
          <a:bodyPr>
            <a:noAutofit/>
          </a:bodyPr>
          <a:lstStyle/>
          <a:p>
            <a:r>
              <a:rPr lang="es-ES" sz="2000" dirty="0"/>
              <a:t>Un </a:t>
            </a:r>
            <a:r>
              <a:rPr lang="es-ES" sz="2000" dirty="0">
                <a:solidFill>
                  <a:schemeClr val="accent3"/>
                </a:solidFill>
              </a:rPr>
              <a:t>requisito funcional </a:t>
            </a:r>
            <a:r>
              <a:rPr lang="es-ES" sz="2000" dirty="0"/>
              <a:t>define una </a:t>
            </a:r>
            <a:r>
              <a:rPr lang="es-ES" sz="2000" dirty="0">
                <a:solidFill>
                  <a:schemeClr val="accent3"/>
                </a:solidFill>
              </a:rPr>
              <a:t>función del sistema de software </a:t>
            </a:r>
            <a:r>
              <a:rPr lang="es-ES" sz="2000" dirty="0"/>
              <a:t>o sus componentes. Los requisitos de </a:t>
            </a:r>
            <a:r>
              <a:rPr lang="es-ES" sz="2000" dirty="0">
                <a:solidFill>
                  <a:schemeClr val="accent3"/>
                </a:solidFill>
              </a:rPr>
              <a:t>comportamiento</a:t>
            </a:r>
            <a:r>
              <a:rPr lang="es-ES" sz="2000" dirty="0"/>
              <a:t> para cada requisito funcional se muestran en los casos de uso. Son complementados por los </a:t>
            </a:r>
            <a:r>
              <a:rPr lang="es-ES" sz="2000" dirty="0">
                <a:solidFill>
                  <a:schemeClr val="accent3"/>
                </a:solidFill>
              </a:rPr>
              <a:t>requisitos no funcionales</a:t>
            </a:r>
            <a:r>
              <a:rPr lang="es-ES" sz="2000" dirty="0"/>
              <a:t>, que </a:t>
            </a:r>
            <a:r>
              <a:rPr lang="es-ES" sz="2000" dirty="0">
                <a:solidFill>
                  <a:schemeClr val="accent3"/>
                </a:solidFill>
              </a:rPr>
              <a:t>se enfocan en el diseño o la implementación</a:t>
            </a:r>
            <a:r>
              <a:rPr lang="es-ES" sz="2000" dirty="0"/>
              <a:t>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D868B68-1E93-4538-96A6-64801F6CCAE8}"/>
              </a:ext>
            </a:extLst>
          </p:cNvPr>
          <p:cNvSpPr txBox="1"/>
          <p:nvPr/>
        </p:nvSpPr>
        <p:spPr>
          <a:xfrm>
            <a:off x="5069711" y="4202293"/>
            <a:ext cx="3602406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</a:pPr>
            <a:r>
              <a:rPr lang="es-ES" sz="1800" b="1" kern="1200" dirty="0">
                <a:solidFill>
                  <a:schemeClr val="accent2"/>
                </a:solidFill>
                <a:effectLst/>
                <a:latin typeface="+mj-lt"/>
              </a:rPr>
              <a:t>REQUISITOS NO FUNCIONALES</a:t>
            </a:r>
          </a:p>
          <a:p>
            <a:pPr marL="347472" indent="-347472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Wingdings 3" panose="05040102010807070707" pitchFamily="18" charset="2"/>
              <a:buChar char="u"/>
            </a:pPr>
            <a:r>
              <a:rPr lang="es-ES" sz="1800" kern="1200" dirty="0">
                <a:solidFill>
                  <a:srgbClr val="404040"/>
                </a:solidFill>
                <a:effectLst/>
              </a:rPr>
              <a:t>Tiempo de desarrollo</a:t>
            </a:r>
            <a:endParaRPr lang="es-ES" dirty="0"/>
          </a:p>
          <a:p>
            <a:pPr marL="347472" indent="-347472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Wingdings 3" panose="05040102010807070707" pitchFamily="18" charset="2"/>
              <a:buChar char="u"/>
            </a:pPr>
            <a:r>
              <a:rPr lang="es-ES" sz="1800" kern="1200" dirty="0">
                <a:solidFill>
                  <a:srgbClr val="404040"/>
                </a:solidFill>
                <a:effectLst/>
              </a:rPr>
              <a:t>Seguridad</a:t>
            </a:r>
            <a:endParaRPr lang="es-ES" dirty="0"/>
          </a:p>
          <a:p>
            <a:pPr marL="347472" indent="-347472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Wingdings 3" panose="05040102010807070707" pitchFamily="18" charset="2"/>
              <a:buChar char="u"/>
            </a:pPr>
            <a:r>
              <a:rPr lang="es-ES" sz="1800" kern="1200" dirty="0">
                <a:solidFill>
                  <a:srgbClr val="404040"/>
                </a:solidFill>
                <a:effectLst/>
              </a:rPr>
              <a:t>Diseño</a:t>
            </a:r>
            <a:endParaRPr lang="es-E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69788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93705-B107-4284-A255-4193BE084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634213"/>
            <a:ext cx="8596667" cy="566738"/>
          </a:xfrm>
        </p:spPr>
        <p:txBody>
          <a:bodyPr>
            <a:normAutofit/>
          </a:bodyPr>
          <a:lstStyle/>
          <a:p>
            <a:r>
              <a:rPr lang="es-ES" sz="2800" dirty="0"/>
              <a:t>Gestión del proyecto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04E7279-97BD-437E-965B-627DDEC88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3" y="5232359"/>
            <a:ext cx="8596667" cy="1388359"/>
          </a:xfrm>
        </p:spPr>
        <p:txBody>
          <a:bodyPr>
            <a:noAutofit/>
          </a:bodyPr>
          <a:lstStyle/>
          <a:p>
            <a:r>
              <a:rPr lang="es-ES" sz="2200" b="0" i="0" u="none" strike="noStrike" baseline="0" dirty="0">
                <a:solidFill>
                  <a:srgbClr val="000000"/>
                </a:solidFill>
              </a:rPr>
              <a:t>El paradigma elegido es el </a:t>
            </a:r>
            <a:r>
              <a:rPr lang="es-ES" sz="2200" b="0" i="0" u="none" strike="noStrike" baseline="0" dirty="0">
                <a:solidFill>
                  <a:schemeClr val="accent3"/>
                </a:solidFill>
              </a:rPr>
              <a:t>desarrollo en cascada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 con retroalimentación. </a:t>
            </a:r>
            <a:r>
              <a:rPr lang="es-ES" sz="2200" dirty="0">
                <a:solidFill>
                  <a:srgbClr val="000000"/>
                </a:solidFill>
              </a:rPr>
              <a:t>D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entro del bloque de Codificación, se ha determinado usar la metodología de </a:t>
            </a:r>
            <a:r>
              <a:rPr lang="es-ES" sz="2200" b="0" i="0" u="none" strike="noStrike" baseline="0" dirty="0">
                <a:solidFill>
                  <a:schemeClr val="accent3"/>
                </a:solidFill>
              </a:rPr>
              <a:t>desarrollo SCRUM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 y se han determinado </a:t>
            </a:r>
            <a:r>
              <a:rPr lang="es-ES" sz="2200" b="0" i="0" u="none" strike="noStrike" baseline="0" dirty="0" err="1">
                <a:solidFill>
                  <a:srgbClr val="000000"/>
                </a:solidFill>
              </a:rPr>
              <a:t>sprints</a:t>
            </a:r>
            <a:r>
              <a:rPr lang="es-ES" sz="2200" b="0" i="0" u="none" strike="noStrike" baseline="0" dirty="0">
                <a:solidFill>
                  <a:srgbClr val="000000"/>
                </a:solidFill>
              </a:rPr>
              <a:t> semanales. </a:t>
            </a:r>
            <a:endParaRPr lang="es-ES" sz="2200" dirty="0"/>
          </a:p>
        </p:txBody>
      </p:sp>
      <p:pic>
        <p:nvPicPr>
          <p:cNvPr id="5" name="Marcador de posición de imagen 4">
            <a:extLst>
              <a:ext uri="{FF2B5EF4-FFF2-40B4-BE49-F238E27FC236}">
                <a16:creationId xmlns:a16="http://schemas.microsoft.com/office/drawing/2014/main" id="{E2940608-2EB7-445F-AD93-59A14A432F63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40375" y="625031"/>
            <a:ext cx="6215605" cy="384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98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90825C-2F94-4852-A585-FD59504E2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38" y="241782"/>
            <a:ext cx="3339081" cy="1479310"/>
          </a:xfrm>
        </p:spPr>
        <p:txBody>
          <a:bodyPr>
            <a:normAutofit/>
          </a:bodyPr>
          <a:lstStyle/>
          <a:p>
            <a:r>
              <a:rPr lang="es-ES" sz="3200" dirty="0"/>
              <a:t>Diagrama de </a:t>
            </a:r>
            <a:br>
              <a:rPr lang="es-ES" sz="3200" dirty="0"/>
            </a:br>
            <a:r>
              <a:rPr lang="es-ES" sz="3200" dirty="0"/>
              <a:t>casos de uso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83109FBF-6006-4357-A0EE-6E950B396FB0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92" y="241782"/>
            <a:ext cx="7934230" cy="6374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06451B8-3E7B-4F42-8688-3EA530571BBD}"/>
              </a:ext>
            </a:extLst>
          </p:cNvPr>
          <p:cNvSpPr txBox="1"/>
          <p:nvPr/>
        </p:nvSpPr>
        <p:spPr>
          <a:xfrm>
            <a:off x="195538" y="1351508"/>
            <a:ext cx="373985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s-ES" sz="2400" dirty="0">
                <a:solidFill>
                  <a:schemeClr val="accent3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acilita la comprensión del sistema </a:t>
            </a:r>
            <a:r>
              <a:rPr lang="es-ES" sz="2400" dirty="0">
                <a:solidFill>
                  <a:srgbClr val="45455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 expresa la intención con la que el usuario interactuará con la aplicación</a:t>
            </a:r>
            <a:r>
              <a:rPr lang="es-ES" sz="2400" dirty="0">
                <a:solidFill>
                  <a:srgbClr val="45455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s-ES" sz="2400" dirty="0">
                <a:solidFill>
                  <a:srgbClr val="45455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Complementándose con los requisitos anteriormente descritos, establece una firme base a la hora de comenzar con la fase de diseño.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35841615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Proyecto DAM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91E63"/>
      </a:accent1>
      <a:accent2>
        <a:srgbClr val="FF8F00"/>
      </a:accent2>
      <a:accent3>
        <a:srgbClr val="B4176D"/>
      </a:accent3>
      <a:accent4>
        <a:srgbClr val="FFC000"/>
      </a:accent4>
      <a:accent5>
        <a:srgbClr val="FF9933"/>
      </a:accent5>
      <a:accent6>
        <a:srgbClr val="D54773"/>
      </a:accent6>
      <a:hlink>
        <a:srgbClr val="FF8F00"/>
      </a:hlink>
      <a:folHlink>
        <a:srgbClr val="BE124B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10081</TotalTime>
  <Words>1351</Words>
  <Application>Microsoft Office PowerPoint</Application>
  <PresentationFormat>Panorámica</PresentationFormat>
  <Paragraphs>136</Paragraphs>
  <Slides>25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Arial</vt:lpstr>
      <vt:lpstr>Quicksand</vt:lpstr>
      <vt:lpstr>Trebuchet MS</vt:lpstr>
      <vt:lpstr>Wingdings 3</vt:lpstr>
      <vt:lpstr>Faceta</vt:lpstr>
      <vt:lpstr>Aplicación híbrida para gestión de objetivos</vt:lpstr>
      <vt:lpstr>Índice</vt:lpstr>
      <vt:lpstr>Introducción</vt:lpstr>
      <vt:lpstr>Contexto</vt:lpstr>
      <vt:lpstr>Diseño</vt:lpstr>
      <vt:lpstr>Tecnologías y herramientas</vt:lpstr>
      <vt:lpstr>Requisitos</vt:lpstr>
      <vt:lpstr>Gestión del proyecto</vt:lpstr>
      <vt:lpstr>Diagrama de  casos de uso</vt:lpstr>
      <vt:lpstr>Guía de estilos</vt:lpstr>
      <vt:lpstr>Desarrollo del Frontend</vt:lpstr>
      <vt:lpstr>Presentación de PowerPoint</vt:lpstr>
      <vt:lpstr>Componentes</vt:lpstr>
      <vt:lpstr>Servicios</vt:lpstr>
      <vt:lpstr>Guards</vt:lpstr>
      <vt:lpstr>Páginas y enrutamiento</vt:lpstr>
      <vt:lpstr>Formularios y seguridad</vt:lpstr>
      <vt:lpstr>Desarrollo del backend</vt:lpstr>
      <vt:lpstr>Base de datos</vt:lpstr>
      <vt:lpstr>Seguridad</vt:lpstr>
      <vt:lpstr>Middlewares</vt:lpstr>
      <vt:lpstr>Pruebas</vt:lpstr>
      <vt:lpstr>Conclusiones</vt:lpstr>
      <vt:lpstr>Presentación de PowerPoint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Bea Couchoud</dc:creator>
  <cp:lastModifiedBy>Bea Couchoud</cp:lastModifiedBy>
  <cp:revision>48</cp:revision>
  <dcterms:created xsi:type="dcterms:W3CDTF">2021-06-02T10:36:51Z</dcterms:created>
  <dcterms:modified xsi:type="dcterms:W3CDTF">2021-06-09T10:38:42Z</dcterms:modified>
</cp:coreProperties>
</file>

<file path=docProps/thumbnail.jpeg>
</file>